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0" r:id="rId2"/>
    <p:sldMasterId id="2147483686" r:id="rId3"/>
    <p:sldMasterId id="2147483698" r:id="rId4"/>
  </p:sldMasterIdLst>
  <p:notesMasterIdLst>
    <p:notesMasterId r:id="rId27"/>
  </p:notesMasterIdLst>
  <p:sldIdLst>
    <p:sldId id="294" r:id="rId5"/>
    <p:sldId id="290" r:id="rId6"/>
    <p:sldId id="263" r:id="rId7"/>
    <p:sldId id="264" r:id="rId8"/>
    <p:sldId id="266" r:id="rId9"/>
    <p:sldId id="291" r:id="rId10"/>
    <p:sldId id="267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296" r:id="rId21"/>
    <p:sldId id="297" r:id="rId22"/>
    <p:sldId id="310" r:id="rId23"/>
    <p:sldId id="298" r:id="rId24"/>
    <p:sldId id="299" r:id="rId25"/>
    <p:sldId id="261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0C92"/>
    <a:srgbClr val="1909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4" autoAdjust="0"/>
    <p:restoredTop sz="91388" autoAdjust="0"/>
  </p:normalViewPr>
  <p:slideViewPr>
    <p:cSldViewPr>
      <p:cViewPr varScale="1">
        <p:scale>
          <a:sx n="62" d="100"/>
          <a:sy n="62" d="100"/>
        </p:scale>
        <p:origin x="1388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12581A-965C-41F1-9E25-8C04C03FCEDD}" type="datetimeFigureOut">
              <a:rPr lang="en-US" smtClean="0"/>
              <a:pPr/>
              <a:t>3/14/2018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A1C78-9288-4D5E-B0F3-1C9D62A6D98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5325"/>
            <a:ext cx="4554538" cy="34147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4343400"/>
            <a:ext cx="5030787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10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067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11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3763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381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13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30367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14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8519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15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75593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16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384193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17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18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19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1200" b="1" ker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 TẬP TẠI LỚP :</a:t>
            </a:r>
            <a:r>
              <a:rPr lang="en-US" sz="1200" b="1" kern="0" baseline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>
                <a:latin typeface="Times New Roman" pitchFamily="18" charset="0"/>
                <a:cs typeface="Times New Roman" pitchFamily="18" charset="0"/>
              </a:rPr>
              <a:t>Bài tập 1 đến Bài tập 5 (giáo trình hóa học 1 trang 23). </a:t>
            </a:r>
          </a:p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52525" y="695325"/>
            <a:ext cx="4554538" cy="3414713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813" y="4343400"/>
            <a:ext cx="5030787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20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21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7C51986-E096-4D2D-8AE9-93BDCB75FCA4}" type="slidenum">
              <a:rPr lang="en-US">
                <a:solidFill>
                  <a:srgbClr val="000000"/>
                </a:solidFill>
              </a:rPr>
              <a:pPr/>
              <a:t>22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9405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DCC8B4E-A39B-4196-A517-299BF8B1AEED}" type="slidenum">
              <a:rPr lang="zh-CN" altLang="en-US" smtClean="0"/>
              <a:pPr>
                <a:defRPr/>
              </a:pPr>
              <a:t>9</a:t>
            </a:fld>
            <a:endParaRPr lang="en-US" altLang="zh-CN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010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825508-47F2-4AB0-8024-C08596298C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C8184C-B07B-4F1F-97ED-7D7F222D40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85E739-FAC8-4AEC-A79D-47F7C79925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99664-AC4D-4A03-B9B7-4FB1E1CBCB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D5DDF-24E0-4EBC-BD5F-22A4C4A2A6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1DBF60-6C6F-4213-93BC-2F5A39715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C246C-1604-4C35-A2B6-BE266E92F6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95D090-7222-4C26-8609-88CE3BD72C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615BC-B768-4027-8BD9-B7F906FEA3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1C9E2E-78D2-4819-B9B1-9CE6E92765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C3F9A4-5DF9-41D8-9F57-1B99A6590E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4C26B-1349-41C4-BC22-15A9505833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187018-D0AB-4C76-A8F9-A1E24012CE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0FC4DB0-1B01-4A52-A69A-B4D15C8659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7241DCC-2715-439B-8A82-8C19A3AF93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C495847-5D92-45E7-9D1A-49E65DD683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10F7628-9B5F-493E-BEBC-E01055E7C4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B09CE5D-0D80-42A4-A756-618099F9EB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0FAB53B-5DBE-4D6C-89DD-F13D5F818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D6599BB-3825-4B93-9B94-E694BDC7FA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AF9E847-0979-4262-BD9D-E06AB3A1BD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CAF68F4-2D87-4F7F-A7E6-7EC0B4603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3CBFFAB-BCED-4A9C-A84B-B8E7615447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4F9FB17-0B9D-42A8-90A8-3C689217CA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2ED1719-7543-444E-980E-6903B23FB00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F65E07D-0E88-4A50-B50E-EE02575B5F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0D3A640-A8B4-49D0-B0E7-BD58D22862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0484357-5CD4-4A5A-98F4-369E2A8578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425C9A7-AEAC-4BE5-91D0-A120628142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61EF641-368F-457E-82A8-03F180927A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5DE285A-ED90-495E-A08D-902C992DD6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BB0A60B-98A9-4EC9-A998-607965A10B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2FF4BDD-0959-4AD3-8C45-C8232C37B7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5A9F87A-D60C-4F6C-B15F-229395378B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5AB35CE-3C1C-452A-9020-AE2347DECF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23/05/2014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F49994-E2F1-49D2-9560-9452244A1B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/>
              <a:t>23/05/2014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A8C53A-3414-490D-A37E-98D17D0221E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1FF7CA09-8ECA-42AB-90EF-77C3B708C6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r>
              <a:rPr lang="en-US"/>
              <a:t>23/05/2014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8CAF99D5-5A35-4A73-8D8A-A3AEA8B33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emf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emf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emf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3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1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0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0" y="0"/>
            <a:ext cx="9144000" cy="1197352"/>
            <a:chOff x="0" y="0"/>
            <a:chExt cx="9144000" cy="1197352"/>
          </a:xfrm>
        </p:grpSpPr>
        <p:pic>
          <p:nvPicPr>
            <p:cNvPr id="36876" name="Picture 12" descr="top bar swoosh revised"/>
            <p:cNvPicPr>
              <a:picLocks noChangeAspect="1" noChangeArrowheads="1"/>
            </p:cNvPicPr>
            <p:nvPr/>
          </p:nvPicPr>
          <p:blipFill>
            <a:blip r:embed="rId3" cstate="print"/>
            <a:srcRect l="8847" t="16000"/>
            <a:stretch>
              <a:fillRect/>
            </a:stretch>
          </p:blipFill>
          <p:spPr bwMode="auto">
            <a:xfrm>
              <a:off x="533400" y="0"/>
              <a:ext cx="635741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7" name="Picture 12" descr="top bar swoosh revised"/>
            <p:cNvPicPr>
              <a:picLocks noChangeAspect="1" noChangeArrowheads="1"/>
            </p:cNvPicPr>
            <p:nvPr/>
          </p:nvPicPr>
          <p:blipFill>
            <a:blip r:embed="rId3" cstate="print"/>
            <a:srcRect l="8847" t="16000"/>
            <a:stretch>
              <a:fillRect/>
            </a:stretch>
          </p:blipFill>
          <p:spPr bwMode="auto">
            <a:xfrm rot="10800000">
              <a:off x="2253182" y="0"/>
              <a:ext cx="643361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878" name="TextBox 1"/>
            <p:cNvSpPr txBox="1">
              <a:spLocks noChangeArrowheads="1"/>
            </p:cNvSpPr>
            <p:nvPr/>
          </p:nvSpPr>
          <p:spPr bwMode="auto">
            <a:xfrm>
              <a:off x="611762" y="304800"/>
              <a:ext cx="7891816" cy="892552"/>
            </a:xfrm>
            <a:prstGeom prst="rect">
              <a:avLst/>
            </a:prstGeom>
            <a:solidFill>
              <a:srgbClr val="002060"/>
            </a:solidFill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vi-VN" sz="24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TRƯỜNG CAO ĐẲNG</a:t>
              </a:r>
              <a:r>
                <a:rPr lang="en-US" sz="24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vi-VN" sz="24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LÝ TỰ TRỌNG TP.HCM</a:t>
              </a:r>
              <a:endParaRPr lang="en-US" sz="24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KHOA </a:t>
              </a:r>
              <a:r>
                <a:rPr lang="en-US" sz="2600" b="1" dirty="0" err="1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KHOA</a:t>
              </a:r>
              <a:r>
                <a:rPr lang="en-US" sz="26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HỌC CƠ BẢN</a:t>
              </a:r>
              <a:r>
                <a:rPr lang="en-US" sz="2800" b="1" dirty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</p:txBody>
        </p:sp>
        <p:sp>
          <p:nvSpPr>
            <p:cNvPr id="15" name="Rounded Rectangle 14"/>
            <p:cNvSpPr/>
            <p:nvPr/>
          </p:nvSpPr>
          <p:spPr bwMode="auto">
            <a:xfrm>
              <a:off x="0" y="27296"/>
              <a:ext cx="609600" cy="558800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Perpetua"/>
              </a:endParaRPr>
            </a:p>
          </p:txBody>
        </p:sp>
        <p:sp>
          <p:nvSpPr>
            <p:cNvPr id="17" name="Rounded Rectangle 16"/>
            <p:cNvSpPr/>
            <p:nvPr/>
          </p:nvSpPr>
          <p:spPr bwMode="auto">
            <a:xfrm>
              <a:off x="8534400" y="27296"/>
              <a:ext cx="609600" cy="558800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algn="ctr">
                <a:defRPr/>
              </a:pPr>
              <a:endParaRPr lang="en-US" kern="0">
                <a:solidFill>
                  <a:sysClr val="windowText" lastClr="000000"/>
                </a:solidFill>
                <a:latin typeface="Perpetua"/>
              </a:endParaRP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74813C29-89E1-4114-9D79-7059DA1FC9A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58" t="10047" r="6061" b="14360"/>
          <a:stretch/>
        </p:blipFill>
        <p:spPr>
          <a:xfrm>
            <a:off x="2362200" y="1500717"/>
            <a:ext cx="4191000" cy="1166283"/>
          </a:xfrm>
          <a:prstGeom prst="rect">
            <a:avLst/>
          </a:prstGeom>
        </p:spPr>
      </p:pic>
      <p:sp>
        <p:nvSpPr>
          <p:cNvPr id="29" name="TextBox 3">
            <a:extLst>
              <a:ext uri="{FF2B5EF4-FFF2-40B4-BE49-F238E27FC236}">
                <a16:creationId xmlns:a16="http://schemas.microsoft.com/office/drawing/2014/main" id="{ACBEF02D-A005-41F5-AA1F-2CF9CFD85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990850"/>
            <a:ext cx="83820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PHẦN</a:t>
            </a:r>
          </a:p>
          <a:p>
            <a:pPr algn="ctr" eaLnBrk="1" hangingPunct="1"/>
            <a:r>
              <a:rPr lang="en-US" altLang="en-US" sz="4400" b="1" dirty="0">
                <a:solidFill>
                  <a:srgbClr val="008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HÓA HỌC 3</a:t>
            </a:r>
          </a:p>
          <a:p>
            <a:pPr algn="ctr" eaLnBrk="1" hangingPunct="1"/>
            <a:endParaRPr lang="en-US" altLang="en-US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en-US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BẬC ĐÀO TẠO: TRUNG CẤP NGHỀ</a:t>
            </a:r>
          </a:p>
        </p:txBody>
      </p:sp>
      <p:sp>
        <p:nvSpPr>
          <p:cNvPr id="30" name="TextBox 4">
            <a:extLst>
              <a:ext uri="{FF2B5EF4-FFF2-40B4-BE49-F238E27FC236}">
                <a16:creationId xmlns:a16="http://schemas.microsoft.com/office/drawing/2014/main" id="{C1DEC496-B31C-4B96-BFC4-686869BAC7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5455464"/>
            <a:ext cx="571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dirty="0" err="1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800" dirty="0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dirty="0" err="1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altLang="en-US" sz="2800" dirty="0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800" b="1" dirty="0" err="1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ThS</a:t>
            </a:r>
            <a:r>
              <a:rPr lang="en-US" altLang="en-US" sz="2800" b="1" dirty="0">
                <a:solidFill>
                  <a:srgbClr val="1909E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LÊ VĂN BÌNH</a:t>
            </a:r>
          </a:p>
        </p:txBody>
      </p:sp>
      <p:pic>
        <p:nvPicPr>
          <p:cNvPr id="31" name="Picture 27" descr="Hoja Carta2">
            <a:extLst>
              <a:ext uri="{FF2B5EF4-FFF2-40B4-BE49-F238E27FC236}">
                <a16:creationId xmlns:a16="http://schemas.microsoft.com/office/drawing/2014/main" id="{197C41FE-0B69-45D9-8BDA-D6C1DEF002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Slide Number Placeholder 26">
            <a:extLst>
              <a:ext uri="{FF2B5EF4-FFF2-40B4-BE49-F238E27FC236}">
                <a16:creationId xmlns:a16="http://schemas.microsoft.com/office/drawing/2014/main" id="{E12F5FA4-5889-4780-AEFF-2E9753DE8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</a:rPr>
              <a:pPr/>
              <a:t>1</a:t>
            </a:fld>
            <a:r>
              <a:rPr lang="en-US" sz="1600" b="1" dirty="0">
                <a:solidFill>
                  <a:srgbClr val="002060"/>
                </a:solidFill>
                <a:latin typeface="+mj-lt"/>
              </a:rPr>
              <a:t>/22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FF4DE44-506B-4376-AFCD-BCC7E80CB583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Date Placeholder 27">
            <a:extLst>
              <a:ext uri="{FF2B5EF4-FFF2-40B4-BE49-F238E27FC236}">
                <a16:creationId xmlns:a16="http://schemas.microsoft.com/office/drawing/2014/main" id="{A0D4304E-3720-4950-BA76-6435450AB0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143000"/>
            <a:ext cx="883920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hidro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halogen,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hidro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halogenua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):</a:t>
            </a: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10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B9C4F9-772F-4182-B28B-2619453C5163}"/>
              </a:ext>
            </a:extLst>
          </p:cNvPr>
          <p:cNvSpPr/>
          <p:nvPr/>
        </p:nvSpPr>
        <p:spPr>
          <a:xfrm>
            <a:off x="-154827" y="1981200"/>
            <a:ext cx="7393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600"/>
              </a:spcBef>
            </a:pP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2.1.2.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brom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1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đôi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7DE7B29-4C2E-4FC2-AF9D-2AD16E1EB0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667000"/>
            <a:ext cx="9103963" cy="347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222946"/>
      </p:ext>
    </p:extLst>
  </p:cSld>
  <p:clrMapOvr>
    <a:masterClrMapping/>
  </p:clrMapOvr>
  <p:transition advClick="0">
    <p:zo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143000"/>
            <a:ext cx="883920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hidro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halogen,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hidro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halogenua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):</a:t>
            </a: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11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B9C4F9-772F-4182-B28B-2619453C5163}"/>
              </a:ext>
            </a:extLst>
          </p:cNvPr>
          <p:cNvSpPr/>
          <p:nvPr/>
        </p:nvSpPr>
        <p:spPr>
          <a:xfrm>
            <a:off x="-154827" y="1981200"/>
            <a:ext cx="7393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600"/>
              </a:spcBef>
            </a:pP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2.1.2.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brom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2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liên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đôi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9FF2262-5FB6-4415-AD04-63EBD1460EA9}"/>
              </a:ext>
            </a:extLst>
          </p:cNvPr>
          <p:cNvSpPr/>
          <p:nvPr/>
        </p:nvSpPr>
        <p:spPr>
          <a:xfrm>
            <a:off x="-762000" y="3105835"/>
            <a:ext cx="990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indent="457200" algn="just">
              <a:spcBef>
                <a:spcPts val="600"/>
              </a:spcBef>
              <a:spcAft>
                <a:spcPts val="0"/>
              </a:spcAft>
            </a:pPr>
            <a:r>
              <a:rPr lang="en-US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</a:t>
            </a:r>
            <a:r>
              <a:rPr lang="en-US" sz="3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=CH-CH=CH</a:t>
            </a:r>
            <a:r>
              <a:rPr lang="en-US" sz="3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en-US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+ 2Br</a:t>
            </a:r>
            <a:r>
              <a:rPr lang="en-US" sz="3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en-US" sz="3000" dirty="0"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CH</a:t>
            </a:r>
            <a:r>
              <a:rPr lang="en-US" sz="3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Br-CHBr-CHBr-CH</a:t>
            </a:r>
            <a:r>
              <a:rPr lang="en-US" sz="30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Br</a:t>
            </a:r>
            <a:endParaRPr lang="en-US" sz="3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6265006"/>
      </p:ext>
    </p:extLst>
  </p:cSld>
  <p:clrMapOvr>
    <a:masterClrMapping/>
  </p:clrMapOvr>
  <p:transition advClick="0">
    <p:zo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143000"/>
            <a:ext cx="883920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hidro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halogen,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hidro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halogenua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):</a:t>
            </a: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12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5B9C4F9-772F-4182-B28B-2619453C5163}"/>
              </a:ext>
            </a:extLst>
          </p:cNvPr>
          <p:cNvSpPr/>
          <p:nvPr/>
        </p:nvSpPr>
        <p:spPr>
          <a:xfrm>
            <a:off x="-154827" y="1981200"/>
            <a:ext cx="739382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600"/>
              </a:spcBef>
            </a:pP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2.1.3.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hidro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halogenua</a:t>
            </a:r>
            <a:r>
              <a:rPr lang="en-US" sz="28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9BEF511-B81C-4A05-A4C0-B3C589C0C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37" y="2668488"/>
            <a:ext cx="9027764" cy="3046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284933"/>
      </p:ext>
    </p:extLst>
  </p:cSld>
  <p:clrMapOvr>
    <a:masterClrMapping/>
  </p:clrMapOvr>
  <p:transition advClick="0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143000"/>
            <a:ext cx="883920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2.2.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yếu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trùng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1,4)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13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3D1AE54-D33D-4651-BFF2-0BAC0D7DF47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100" r="22856"/>
          <a:stretch/>
        </p:blipFill>
        <p:spPr>
          <a:xfrm>
            <a:off x="228600" y="2438400"/>
            <a:ext cx="8839200" cy="1751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807731"/>
      </p:ext>
    </p:extLst>
  </p:cSld>
  <p:clrMapOvr>
    <a:masterClrMapping/>
  </p:clrMapOvr>
  <p:transition advClick="0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143000"/>
            <a:ext cx="883920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2.3.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oxi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hóa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14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FE3EF7B-3511-4F96-BB9A-1573D71D8910}"/>
              </a:ext>
            </a:extLst>
          </p:cNvPr>
          <p:cNvSpPr/>
          <p:nvPr/>
        </p:nvSpPr>
        <p:spPr>
          <a:xfrm>
            <a:off x="304800" y="1860105"/>
            <a:ext cx="5362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2.3.1.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Phản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ứng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oxi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hóa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hoàn</a:t>
            </a:r>
            <a:r>
              <a:rPr lang="en-US" sz="2800" b="1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endParaRPr lang="en-US" sz="2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759656-F0C5-4651-B211-83046864A97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867" r="32188"/>
          <a:stretch/>
        </p:blipFill>
        <p:spPr>
          <a:xfrm>
            <a:off x="533400" y="2286000"/>
            <a:ext cx="8077200" cy="12192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7982E50-D96B-441A-AC82-DF05F1CF67A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944" t="25278" r="41910"/>
          <a:stretch/>
        </p:blipFill>
        <p:spPr>
          <a:xfrm>
            <a:off x="1168722" y="3581400"/>
            <a:ext cx="6375078" cy="70958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85690DC-10CF-46FF-85DC-C9166AE89BA7}"/>
              </a:ext>
            </a:extLst>
          </p:cNvPr>
          <p:cNvSpPr/>
          <p:nvPr/>
        </p:nvSpPr>
        <p:spPr>
          <a:xfrm>
            <a:off x="304800" y="4787205"/>
            <a:ext cx="8839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 i="1" dirty="0">
                <a:latin typeface="+mj-lt"/>
              </a:rPr>
              <a:t>2.3.2. Phản ứng oxi hóa không hoàn toàn</a:t>
            </a:r>
            <a:r>
              <a:rPr lang="en-US" sz="2800" b="1" i="1" dirty="0">
                <a:latin typeface="+mj-lt"/>
              </a:rPr>
              <a:t>: </a:t>
            </a:r>
            <a:endParaRPr lang="vi-VN" sz="2800" b="1" i="1" dirty="0">
              <a:latin typeface="+mj-lt"/>
            </a:endParaRPr>
          </a:p>
          <a:p>
            <a:r>
              <a:rPr lang="vi-VN" sz="2800" dirty="0">
                <a:latin typeface="+mj-lt"/>
              </a:rPr>
              <a:t>Buta-1,3-đien và isopren cũng làm mất màu dung dịch kali pemanganat tương tự anken.</a:t>
            </a:r>
          </a:p>
        </p:txBody>
      </p:sp>
    </p:spTree>
    <p:extLst>
      <p:ext uri="{BB962C8B-B14F-4D97-AF65-F5344CB8AC3E}">
        <p14:creationId xmlns:p14="http://schemas.microsoft.com/office/powerpoint/2010/main" val="2748197730"/>
      </p:ext>
    </p:extLst>
  </p:cSld>
  <p:clrMapOvr>
    <a:masterClrMapping/>
  </p:clrMapOvr>
  <p:transition advClick="0">
    <p:zo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1130836"/>
            <a:ext cx="883920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3.1. Điều chế buta-1,3-đien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15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C0FD1AB-7FDB-4F59-B683-99B95D21CD05}"/>
              </a:ext>
            </a:extLst>
          </p:cNvPr>
          <p:cNvSpPr txBox="1"/>
          <p:nvPr/>
        </p:nvSpPr>
        <p:spPr>
          <a:xfrm>
            <a:off x="152400" y="3518862"/>
            <a:ext cx="883920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3.2. Điều chế isopren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4531CD-620D-4F5D-B6AE-F8EEDBFC3A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653" t="38458" r="36938" b="8513"/>
          <a:stretch/>
        </p:blipFill>
        <p:spPr>
          <a:xfrm>
            <a:off x="152401" y="2268040"/>
            <a:ext cx="8991600" cy="4464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D67C16-43F0-4D71-A27B-852B0F84AFF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088" t="26796" r="25484" b="18926"/>
          <a:stretch/>
        </p:blipFill>
        <p:spPr>
          <a:xfrm>
            <a:off x="457200" y="4346778"/>
            <a:ext cx="7927366" cy="1368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539388"/>
      </p:ext>
    </p:extLst>
  </p:cSld>
  <p:clrMapOvr>
    <a:masterClrMapping/>
  </p:clrMapOvr>
  <p:transition advClick="0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1066800"/>
            <a:ext cx="8077200" cy="19389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polibutadien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poliisopren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buna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isopren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en-US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Cao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Buna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lốp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nhựa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trám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thuyền</a:t>
            </a:r>
            <a:r>
              <a:rPr lang="en-US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16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D79CC8-9E39-42E3-947C-7933A5C368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7800" y="3200400"/>
            <a:ext cx="6096000" cy="2708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164336"/>
      </p:ext>
    </p:extLst>
  </p:cSld>
  <p:clrMapOvr>
    <a:masterClrMapping/>
  </p:clrMapOvr>
  <p:transition advClick="0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TỔNG KẾT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1000" y="1219200"/>
            <a:ext cx="853440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Qua bài học này, học</a:t>
            </a:r>
            <a:r>
              <a:rPr lang="en-US" sz="28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vi-VN" sz="28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cần đạt được những kiến thức cơ bản sau:</a:t>
            </a:r>
          </a:p>
          <a:p>
            <a:endParaRPr lang="vi-VN" sz="1500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1. Ankađien là những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hiđrocacbon mạch hở có 2 liên kết đôi C=C trong phân tử. </a:t>
            </a:r>
            <a:endParaRPr lang="en-US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5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vi-VN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Ankađien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da-DK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Phản ứng cộng (hidro, halogen, hidro halogenua … )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Phản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1,4) 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vi-VN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Phản ứng oxi hóa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toàn</a:t>
            </a:r>
            <a:endParaRPr lang="en-US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5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Tách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en-US" sz="2800" baseline="-250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ankan</a:t>
            </a:r>
            <a:endParaRPr lang="vi-VN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7" descr="Hoja Carta2">
            <a:extLst>
              <a:ext uri="{FF2B5EF4-FFF2-40B4-BE49-F238E27FC236}">
                <a16:creationId xmlns:a16="http://schemas.microsoft.com/office/drawing/2014/main" id="{7E9FFC25-C793-48F9-89D9-A763DB689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26">
            <a:extLst>
              <a:ext uri="{FF2B5EF4-FFF2-40B4-BE49-F238E27FC236}">
                <a16:creationId xmlns:a16="http://schemas.microsoft.com/office/drawing/2014/main" id="{47772CE5-C945-4877-8B85-955AD8ECA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17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0EEF94-534F-400E-B060-3308B13EE891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Date Placeholder 27">
            <a:extLst>
              <a:ext uri="{FF2B5EF4-FFF2-40B4-BE49-F238E27FC236}">
                <a16:creationId xmlns:a16="http://schemas.microsoft.com/office/drawing/2014/main" id="{06922756-48F6-47D3-AF8C-4D5650E579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wipe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TẬP TẠI LỚP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pic>
        <p:nvPicPr>
          <p:cNvPr id="13" name="Picture 27" descr="Hoja Carta2">
            <a:extLst>
              <a:ext uri="{FF2B5EF4-FFF2-40B4-BE49-F238E27FC236}">
                <a16:creationId xmlns:a16="http://schemas.microsoft.com/office/drawing/2014/main" id="{7D44B070-FB4F-4FCA-A151-510083958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26">
            <a:extLst>
              <a:ext uri="{FF2B5EF4-FFF2-40B4-BE49-F238E27FC236}">
                <a16:creationId xmlns:a16="http://schemas.microsoft.com/office/drawing/2014/main" id="{4EA51BA5-4947-4845-A39C-195AD2F18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18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65BC4E5-19A5-438A-8511-069775FA00E5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ate Placeholder 27">
            <a:extLst>
              <a:ext uri="{FF2B5EF4-FFF2-40B4-BE49-F238E27FC236}">
                <a16:creationId xmlns:a16="http://schemas.microsoft.com/office/drawing/2014/main" id="{DA83515F-D582-469A-A0DB-F2AD8701EE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82CF146D-4140-4D0A-9D40-B83223A13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191000"/>
            <a:ext cx="6248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1, 2, 3</a:t>
            </a:r>
          </a:p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10) </a:t>
            </a:r>
          </a:p>
        </p:txBody>
      </p:sp>
      <p:pic>
        <p:nvPicPr>
          <p:cNvPr id="23" name="Picture 3" descr="C:\Documents and Settings\HP\My Documents\My Pictures\url.jpg">
            <a:extLst>
              <a:ext uri="{FF2B5EF4-FFF2-40B4-BE49-F238E27FC236}">
                <a16:creationId xmlns:a16="http://schemas.microsoft.com/office/drawing/2014/main" id="{47A798BD-B9D6-48FF-8733-A33594A38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89566" y="1050517"/>
            <a:ext cx="4239834" cy="2710744"/>
          </a:xfrm>
          <a:prstGeom prst="rect">
            <a:avLst/>
          </a:prstGeom>
          <a:noFill/>
        </p:spPr>
      </p:pic>
    </p:spTree>
  </p:cSld>
  <p:clrMapOvr>
    <a:masterClrMapping/>
  </p:clrMapOvr>
  <p:transition advClick="0">
    <p:wipe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 TẬP VỀ NHÀ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524000" y="4419600"/>
            <a:ext cx="6248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4, 5, 6, 7, 8</a:t>
            </a:r>
          </a:p>
          <a:p>
            <a:pPr algn="ctr"/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10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11) </a:t>
            </a:r>
          </a:p>
        </p:txBody>
      </p:sp>
      <p:pic>
        <p:nvPicPr>
          <p:cNvPr id="1026" name="Picture 2" descr="C:\Documents and Settings\HP\My Documents\My Pictures\113-5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295400"/>
            <a:ext cx="2438400" cy="2438400"/>
          </a:xfrm>
          <a:prstGeom prst="rect">
            <a:avLst/>
          </a:prstGeom>
          <a:noFill/>
        </p:spPr>
      </p:pic>
      <p:pic>
        <p:nvPicPr>
          <p:cNvPr id="1027" name="Picture 3" descr="C:\Documents and Settings\HP\My Documents\My Pictures\C--Users-sschlegel-Pictures-Question-Mark-Man.jpg"/>
          <p:cNvPicPr>
            <a:picLocks noChangeAspect="1" noChangeArrowheads="1"/>
          </p:cNvPicPr>
          <p:nvPr/>
        </p:nvPicPr>
        <p:blipFill>
          <a:blip r:embed="rId5" cstate="print"/>
          <a:srcRect l="14384" t="4110" r="19863" b="8219"/>
          <a:stretch>
            <a:fillRect/>
          </a:stretch>
        </p:blipFill>
        <p:spPr bwMode="auto">
          <a:xfrm>
            <a:off x="1676400" y="1295400"/>
            <a:ext cx="1828800" cy="2438400"/>
          </a:xfrm>
          <a:prstGeom prst="rect">
            <a:avLst/>
          </a:prstGeom>
          <a:noFill/>
        </p:spPr>
      </p:pic>
      <p:pic>
        <p:nvPicPr>
          <p:cNvPr id="15" name="Picture 27" descr="Hoja Carta2">
            <a:extLst>
              <a:ext uri="{FF2B5EF4-FFF2-40B4-BE49-F238E27FC236}">
                <a16:creationId xmlns:a16="http://schemas.microsoft.com/office/drawing/2014/main" id="{0C74EA37-2660-49BC-BE8D-5DFEE6F38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3F135474-4BBB-42D2-BCA3-46BB3182E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19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9AAFEF8-00DC-4321-806D-C718ABCA6C9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Date Placeholder 27">
            <a:extLst>
              <a:ext uri="{FF2B5EF4-FFF2-40B4-BE49-F238E27FC236}">
                <a16:creationId xmlns:a16="http://schemas.microsoft.com/office/drawing/2014/main" id="{379192CE-87F6-438B-96D5-1DE96F2BCD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wipe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0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 dirty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3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533400" y="0"/>
            <a:ext cx="63574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11751"/>
            <a:ext cx="64336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ounded Rectangle 35"/>
          <p:cNvSpPr/>
          <p:nvPr/>
        </p:nvSpPr>
        <p:spPr bwMode="auto">
          <a:xfrm>
            <a:off x="0" y="27296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Perpetua"/>
            </a:endParaRPr>
          </a:p>
        </p:txBody>
      </p:sp>
      <p:sp>
        <p:nvSpPr>
          <p:cNvPr id="38" name="Rounded Rectangle 37"/>
          <p:cNvSpPr/>
          <p:nvPr/>
        </p:nvSpPr>
        <p:spPr bwMode="auto">
          <a:xfrm>
            <a:off x="8534400" y="27296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Perpetua"/>
            </a:endParaRPr>
          </a:p>
        </p:txBody>
      </p:sp>
      <p:sp>
        <p:nvSpPr>
          <p:cNvPr id="40" name="Rounded Rectangle 39"/>
          <p:cNvSpPr/>
          <p:nvPr/>
        </p:nvSpPr>
        <p:spPr bwMode="auto">
          <a:xfrm>
            <a:off x="0" y="609600"/>
            <a:ext cx="609600" cy="558800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Perpetua"/>
            </a:endParaRPr>
          </a:p>
        </p:txBody>
      </p:sp>
      <p:sp>
        <p:nvSpPr>
          <p:cNvPr id="41" name="Rounded Rectangle 40"/>
          <p:cNvSpPr/>
          <p:nvPr/>
        </p:nvSpPr>
        <p:spPr bwMode="auto">
          <a:xfrm>
            <a:off x="8534400" y="609600"/>
            <a:ext cx="609600" cy="558800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>
              <a:defRPr/>
            </a:pPr>
            <a:endParaRPr lang="en-US" kern="0">
              <a:solidFill>
                <a:sysClr val="windowText" lastClr="000000"/>
              </a:solidFill>
              <a:latin typeface="Perpetua"/>
            </a:endParaRPr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6350" y="1600200"/>
            <a:ext cx="9137650" cy="1676400"/>
            <a:chOff x="6114" y="1219200"/>
            <a:chExt cx="9137886" cy="1676400"/>
          </a:xfrm>
        </p:grpSpPr>
        <p:pic>
          <p:nvPicPr>
            <p:cNvPr id="49164" name="Picture 27" descr="C:\Documents and Settings\HP\My Documents\My Pictures\90144_chemistry_flasks.jpg"/>
            <p:cNvPicPr>
              <a:picLocks noChangeAspect="1" noChangeArrowheads="1"/>
            </p:cNvPicPr>
            <p:nvPr/>
          </p:nvPicPr>
          <p:blipFill>
            <a:blip r:embed="rId4" cstate="print"/>
            <a:srcRect t="13698"/>
            <a:stretch>
              <a:fillRect/>
            </a:stretch>
          </p:blipFill>
          <p:spPr bwMode="auto">
            <a:xfrm>
              <a:off x="2045554" y="1295400"/>
              <a:ext cx="1383446" cy="1524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65" name="Picture 17" descr="http://ceepackaging.com/wp-content/uploads/2012/06/ttz-Bremerhaven-Transbio-Products-467x290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424789" y="1332792"/>
              <a:ext cx="2754332" cy="14866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66" name="Picture 15" descr="http://www.faqs.org/photos/genetically-modified-foods-2091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952591" y="1295401"/>
              <a:ext cx="1191409" cy="15532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67" name="Picture 19" descr="http://www.foodscience.unimelb.edu.au/images/bacteria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48400" y="1345491"/>
              <a:ext cx="1676400" cy="1504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168" name="Picture 15" descr="http://technologylodging.com/wp-content/uploads/2011/01/food-biotech1.jpg"/>
            <p:cNvPicPr>
              <a:picLocks noChangeAspect="1" noChangeArrowheads="1"/>
            </p:cNvPicPr>
            <p:nvPr/>
          </p:nvPicPr>
          <p:blipFill>
            <a:blip r:embed="rId8" cstate="print"/>
            <a:srcRect b="5893"/>
            <a:stretch>
              <a:fillRect/>
            </a:stretch>
          </p:blipFill>
          <p:spPr bwMode="auto">
            <a:xfrm>
              <a:off x="6114" y="1219200"/>
              <a:ext cx="2159248" cy="1676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AutoShape 52">
            <a:extLst>
              <a:ext uri="{FF2B5EF4-FFF2-40B4-BE49-F238E27FC236}">
                <a16:creationId xmlns:a16="http://schemas.microsoft.com/office/drawing/2014/main" id="{71ED6B33-CA8C-4AF1-84AF-A6FBA0052576}"/>
              </a:ext>
            </a:extLst>
          </p:cNvPr>
          <p:cNvSpPr>
            <a:spLocks noChangeArrowheads="1"/>
          </p:cNvSpPr>
          <p:nvPr/>
        </p:nvSpPr>
        <p:spPr bwMode="gray">
          <a:xfrm>
            <a:off x="76200" y="4470400"/>
            <a:ext cx="8915400" cy="1168400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3600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43:</a:t>
            </a:r>
            <a:r>
              <a:rPr lang="vi-VN" sz="36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ANKAĐIEN</a:t>
            </a:r>
            <a:endParaRPr lang="vi-VN" sz="3600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AutoShape 52">
            <a:extLst>
              <a:ext uri="{FF2B5EF4-FFF2-40B4-BE49-F238E27FC236}">
                <a16:creationId xmlns:a16="http://schemas.microsoft.com/office/drawing/2014/main" id="{2E7D4C3B-75B2-4413-9BC2-7D7F73B6FD7A}"/>
              </a:ext>
            </a:extLst>
          </p:cNvPr>
          <p:cNvSpPr>
            <a:spLocks noChangeArrowheads="1"/>
          </p:cNvSpPr>
          <p:nvPr/>
        </p:nvSpPr>
        <p:spPr bwMode="gray">
          <a:xfrm>
            <a:off x="838200" y="3581400"/>
            <a:ext cx="7620000" cy="812800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CHƯƠNG 12. HIĐROCACBON KHÔNG NO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889A03-9E4F-44C5-B8E7-30A84D7067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80697" y="381000"/>
            <a:ext cx="3973384" cy="1110466"/>
          </a:xfrm>
          <a:prstGeom prst="rect">
            <a:avLst/>
          </a:prstGeom>
        </p:spPr>
      </p:pic>
      <p:pic>
        <p:nvPicPr>
          <p:cNvPr id="30" name="Picture 27" descr="Hoja Carta2">
            <a:extLst>
              <a:ext uri="{FF2B5EF4-FFF2-40B4-BE49-F238E27FC236}">
                <a16:creationId xmlns:a16="http://schemas.microsoft.com/office/drawing/2014/main" id="{5DD8CDBB-6C27-4BBC-AD8E-D803DD06F4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Slide Number Placeholder 26">
            <a:extLst>
              <a:ext uri="{FF2B5EF4-FFF2-40B4-BE49-F238E27FC236}">
                <a16:creationId xmlns:a16="http://schemas.microsoft.com/office/drawing/2014/main" id="{C116584D-3EE2-44E6-B221-3914FE2B3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</a:rPr>
              <a:pPr/>
              <a:t>2</a:t>
            </a:fld>
            <a:r>
              <a:rPr lang="en-US" sz="1600" b="1" dirty="0">
                <a:solidFill>
                  <a:srgbClr val="002060"/>
                </a:solidFill>
                <a:latin typeface="+mj-lt"/>
              </a:rPr>
              <a:t>/22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172DDB2-CD95-48C6-B46F-549BBB0DEA96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Date Placeholder 27">
            <a:extLst>
              <a:ext uri="{FF2B5EF4-FFF2-40B4-BE49-F238E27FC236}">
                <a16:creationId xmlns:a16="http://schemas.microsoft.com/office/drawing/2014/main" id="{856C5D39-F4DF-480D-A230-3636BF30A0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NỘI DUNG CHUẨN BỊ 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1295400" y="1295400"/>
            <a:ext cx="6400800" cy="39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44: ANKIN</a:t>
            </a:r>
          </a:p>
          <a:p>
            <a:endParaRPr lang="en-US" sz="1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danh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endParaRPr lang="vi-VN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vi-VN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vi-VN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lí</a:t>
            </a:r>
            <a:endParaRPr lang="en-US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>
              <a:solidFill>
                <a:srgbClr val="0C0C9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dirty="0">
                <a:solidFill>
                  <a:srgbClr val="0C0C9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F8F7045E-6AB5-40B3-850B-8DE11A600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26">
            <a:extLst>
              <a:ext uri="{FF2B5EF4-FFF2-40B4-BE49-F238E27FC236}">
                <a16:creationId xmlns:a16="http://schemas.microsoft.com/office/drawing/2014/main" id="{123EE555-881B-44FA-9485-D8D49F663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20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FB21752-55DB-4A4C-9A97-362507B84786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ate Placeholder 27">
            <a:extLst>
              <a:ext uri="{FF2B5EF4-FFF2-40B4-BE49-F238E27FC236}">
                <a16:creationId xmlns:a16="http://schemas.microsoft.com/office/drawing/2014/main" id="{A06D5D32-C904-4D25-BA5A-031289CB0D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wipe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TÀI LIỆU THAM KHẢO</a:t>
            </a: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228600" y="1413570"/>
            <a:ext cx="85344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/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1.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Giáo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trình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hóa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học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3,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Trường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CĐ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lý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tự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trọng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Tp. HCM,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năm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2017.</a:t>
            </a:r>
          </a:p>
          <a:p>
            <a:pPr marL="342900" indent="-342900" algn="just"/>
            <a:endParaRPr lang="en-US" sz="2800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  <a:p>
            <a:pPr marL="342900" indent="-342900" algn="just"/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2. </a:t>
            </a:r>
            <a:r>
              <a:rPr lang="vi-VN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Nguyễn Xuân Trường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,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Hóa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học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11, </a:t>
            </a:r>
            <a:r>
              <a:rPr lang="vi-VN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NXB Giáo dục Việt Nam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năm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2015.</a:t>
            </a:r>
          </a:p>
          <a:p>
            <a:pPr marL="342900" indent="-342900" algn="just"/>
            <a:endParaRPr lang="en-US" sz="2800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  <a:p>
            <a:pPr marL="342900" indent="-342900" algn="just"/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3. </a:t>
            </a:r>
            <a:r>
              <a:rPr lang="vi-VN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Nguyễn Xuân Trường, </a:t>
            </a:r>
            <a:r>
              <a:rPr lang="vi-VN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Bài tập Hóa học 1</a:t>
            </a:r>
            <a:r>
              <a:rPr lang="en-US" sz="2800" i="1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1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, </a:t>
            </a:r>
            <a:r>
              <a:rPr lang="vi-VN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NXB Giáo dục Việt Nam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năm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Arial" pitchFamily="34" charset="0"/>
              </a:rPr>
              <a:t> 2015.</a:t>
            </a:r>
            <a:endParaRPr lang="vi-VN" sz="2800" dirty="0">
              <a:solidFill>
                <a:srgbClr val="000000"/>
              </a:solidFill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13" name="Picture 27" descr="Hoja Carta2">
            <a:extLst>
              <a:ext uri="{FF2B5EF4-FFF2-40B4-BE49-F238E27FC236}">
                <a16:creationId xmlns:a16="http://schemas.microsoft.com/office/drawing/2014/main" id="{0284E468-BA6C-42FF-BC4C-48D6DA3CF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Slide Number Placeholder 26">
            <a:extLst>
              <a:ext uri="{FF2B5EF4-FFF2-40B4-BE49-F238E27FC236}">
                <a16:creationId xmlns:a16="http://schemas.microsoft.com/office/drawing/2014/main" id="{D208CD93-964C-4E23-9894-F92D6BA70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21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279BC45-BEDA-4B7D-8BE0-CCCA87400054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Date Placeholder 27">
            <a:extLst>
              <a:ext uri="{FF2B5EF4-FFF2-40B4-BE49-F238E27FC236}">
                <a16:creationId xmlns:a16="http://schemas.microsoft.com/office/drawing/2014/main" id="{D8AAFF3E-09E4-4F49-8EB2-2F7F82589F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wipe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4"/>
          <p:cNvSpPr txBox="1">
            <a:spLocks noChangeArrowheads="1"/>
          </p:cNvSpPr>
          <p:nvPr/>
        </p:nvSpPr>
        <p:spPr bwMode="auto">
          <a:xfrm>
            <a:off x="304800" y="5867400"/>
            <a:ext cx="861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pic>
        <p:nvPicPr>
          <p:cNvPr id="77827" name="Picture 2" descr="C:\Documents and Settings\vnm00093\My Documents\My Pictures\Pix\Nut_Pho_NHI_GlobalReach.jpg"/>
          <p:cNvPicPr>
            <a:picLocks noChangeAspect="1" noChangeArrowheads="1"/>
          </p:cNvPicPr>
          <p:nvPr/>
        </p:nvPicPr>
        <p:blipFill>
          <a:blip r:embed="rId3" cstate="print"/>
          <a:srcRect t="5376" b="9831"/>
          <a:stretch>
            <a:fillRect/>
          </a:stretch>
        </p:blipFill>
        <p:spPr bwMode="auto">
          <a:xfrm>
            <a:off x="1371600" y="1133144"/>
            <a:ext cx="620077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WordArt 13"/>
          <p:cNvSpPr>
            <a:spLocks noChangeArrowheads="1" noChangeShapeType="1" noTextEdit="1"/>
          </p:cNvSpPr>
          <p:nvPr/>
        </p:nvSpPr>
        <p:spPr bwMode="auto">
          <a:xfrm>
            <a:off x="1143000" y="3200400"/>
            <a:ext cx="7010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000" b="1" kern="10" dirty="0">
                <a:ln w="12700">
                  <a:solidFill>
                    <a:srgbClr val="000000">
                      <a:satMod val="155000"/>
                    </a:srgbClr>
                  </a:solidFill>
                  <a:prstDash val="solid"/>
                </a:ln>
                <a:solidFill>
                  <a:srgbClr val="00B050"/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Times New Roman"/>
                <a:cs typeface="Times New Roman"/>
              </a:rPr>
              <a:t>TRÂN TRỌNG CÁM ƠN </a:t>
            </a:r>
          </a:p>
        </p:txBody>
      </p:sp>
      <p:pic>
        <p:nvPicPr>
          <p:cNvPr id="12" name="Picture 27" descr="Hoja Carta2"/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0" y="0"/>
            <a:ext cx="9144000" cy="1143000"/>
            <a:chOff x="0" y="0"/>
            <a:chExt cx="9144000" cy="1143000"/>
          </a:xfrm>
        </p:grpSpPr>
        <p:pic>
          <p:nvPicPr>
            <p:cNvPr id="14" name="Picture 12" descr="top bar swoosh revised"/>
            <p:cNvPicPr>
              <a:picLocks noChangeAspect="1" noChangeArrowheads="1"/>
            </p:cNvPicPr>
            <p:nvPr/>
          </p:nvPicPr>
          <p:blipFill>
            <a:blip r:embed="rId5" cstate="print"/>
            <a:srcRect l="8847" t="16000"/>
            <a:stretch>
              <a:fillRect/>
            </a:stretch>
          </p:blipFill>
          <p:spPr bwMode="auto">
            <a:xfrm>
              <a:off x="533400" y="0"/>
              <a:ext cx="635741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Picture 12" descr="top bar swoosh revised"/>
            <p:cNvPicPr>
              <a:picLocks noChangeAspect="1" noChangeArrowheads="1"/>
            </p:cNvPicPr>
            <p:nvPr/>
          </p:nvPicPr>
          <p:blipFill>
            <a:blip r:embed="rId5" cstate="print"/>
            <a:srcRect l="8847" t="16000"/>
            <a:stretch>
              <a:fillRect/>
            </a:stretch>
          </p:blipFill>
          <p:spPr bwMode="auto">
            <a:xfrm rot="10800000">
              <a:off x="2253182" y="0"/>
              <a:ext cx="6433618" cy="400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ounded Rectangle 16"/>
            <p:cNvSpPr/>
            <p:nvPr/>
          </p:nvSpPr>
          <p:spPr bwMode="auto">
            <a:xfrm>
              <a:off x="0" y="27296"/>
              <a:ext cx="609600" cy="558800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erpetua"/>
                <a:ea typeface="+mn-ea"/>
                <a:cs typeface="+mn-cs"/>
              </a:endParaRPr>
            </a:p>
          </p:txBody>
        </p:sp>
        <p:sp>
          <p:nvSpPr>
            <p:cNvPr id="18" name="Rounded Rectangle 17"/>
            <p:cNvSpPr/>
            <p:nvPr/>
          </p:nvSpPr>
          <p:spPr bwMode="auto">
            <a:xfrm>
              <a:off x="533400" y="574344"/>
              <a:ext cx="609600" cy="558800"/>
            </a:xfrm>
            <a:prstGeom prst="roundRect">
              <a:avLst/>
            </a:prstGeom>
            <a:solidFill>
              <a:srgbClr val="0F6FC6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erpetua"/>
                <a:ea typeface="+mn-ea"/>
                <a:cs typeface="+mn-cs"/>
              </a:endParaRPr>
            </a:p>
          </p:txBody>
        </p:sp>
        <p:sp>
          <p:nvSpPr>
            <p:cNvPr id="19" name="Rounded Rectangle 18"/>
            <p:cNvSpPr/>
            <p:nvPr/>
          </p:nvSpPr>
          <p:spPr bwMode="auto">
            <a:xfrm>
              <a:off x="8534400" y="27296"/>
              <a:ext cx="609600" cy="558800"/>
            </a:xfrm>
            <a:prstGeom prst="roundRect">
              <a:avLst/>
            </a:prstGeom>
            <a:solidFill>
              <a:srgbClr val="FFC000"/>
            </a:solidFill>
            <a:ln w="9525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erpetua"/>
                <a:ea typeface="+mn-ea"/>
                <a:cs typeface="+mn-cs"/>
              </a:endParaRPr>
            </a:p>
          </p:txBody>
        </p:sp>
        <p:sp>
          <p:nvSpPr>
            <p:cNvPr id="20" name="Rounded Rectangle 19"/>
            <p:cNvSpPr/>
            <p:nvPr/>
          </p:nvSpPr>
          <p:spPr bwMode="auto">
            <a:xfrm>
              <a:off x="8055592" y="584200"/>
              <a:ext cx="609600" cy="558800"/>
            </a:xfrm>
            <a:prstGeom prst="roundRect">
              <a:avLst/>
            </a:prstGeom>
            <a:solidFill>
              <a:srgbClr val="0F6FC6"/>
            </a:soli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Perpetua"/>
                <a:ea typeface="+mn-ea"/>
                <a:cs typeface="+mn-cs"/>
              </a:endParaRPr>
            </a:p>
          </p:txBody>
        </p:sp>
      </p:grpSp>
      <p:sp>
        <p:nvSpPr>
          <p:cNvPr id="22" name="Slide Number Placeholder 26"/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/>
              <a:t>22</a:t>
            </a:fld>
            <a:r>
              <a:rPr lang="en-US" sz="16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/22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5147FEBE-8DFD-4043-9D06-131CDD97F85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0697" y="337334"/>
            <a:ext cx="3973384" cy="1110466"/>
          </a:xfrm>
          <a:prstGeom prst="rect">
            <a:avLst/>
          </a:prstGeom>
        </p:spPr>
      </p:pic>
      <p:sp>
        <p:nvSpPr>
          <p:cNvPr id="16" name="Date Placeholder 27">
            <a:extLst>
              <a:ext uri="{FF2B5EF4-FFF2-40B4-BE49-F238E27FC236}">
                <a16:creationId xmlns:a16="http://schemas.microsoft.com/office/drawing/2014/main" id="{B911B4CB-74C0-4AD4-834C-589BD394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grpSp>
        <p:nvGrpSpPr>
          <p:cNvPr id="70" name="Group 3"/>
          <p:cNvGrpSpPr>
            <a:grpSpLocks/>
          </p:cNvGrpSpPr>
          <p:nvPr/>
        </p:nvGrpSpPr>
        <p:grpSpPr bwMode="auto">
          <a:xfrm>
            <a:off x="1828800" y="1811337"/>
            <a:ext cx="762000" cy="665163"/>
            <a:chOff x="1110" y="2656"/>
            <a:chExt cx="1549" cy="1351"/>
          </a:xfrm>
        </p:grpSpPr>
        <p:sp>
          <p:nvSpPr>
            <p:cNvPr id="71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AutoShape 6"/>
            <p:cNvSpPr>
              <a:spLocks noChangeArrowheads="1"/>
            </p:cNvSpPr>
            <p:nvPr/>
          </p:nvSpPr>
          <p:spPr bwMode="gray">
            <a:xfrm>
              <a:off x="1200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E2D700">
                    <a:gamma/>
                    <a:shade val="46275"/>
                    <a:invGamma/>
                  </a:srgbClr>
                </a:gs>
                <a:gs pos="100000">
                  <a:srgbClr val="E2D700"/>
                </a:gs>
              </a:gsLst>
              <a:lin ang="2700000" scaled="1"/>
            </a:gra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4" name="Group 7"/>
          <p:cNvGrpSpPr>
            <a:grpSpLocks/>
          </p:cNvGrpSpPr>
          <p:nvPr/>
        </p:nvGrpSpPr>
        <p:grpSpPr bwMode="auto">
          <a:xfrm>
            <a:off x="1787525" y="2916237"/>
            <a:ext cx="762000" cy="665163"/>
            <a:chOff x="3174" y="2656"/>
            <a:chExt cx="1549" cy="1351"/>
          </a:xfrm>
        </p:grpSpPr>
        <p:sp>
          <p:nvSpPr>
            <p:cNvPr id="75" name="AutoShape 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AutoShape 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AutoShape 10"/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0F6FC6">
                    <a:gamma/>
                    <a:shade val="46275"/>
                    <a:invGamma/>
                  </a:srgbClr>
                </a:gs>
                <a:gs pos="100000">
                  <a:srgbClr val="0F6FC6"/>
                </a:gs>
              </a:gsLst>
              <a:lin ang="2700000" scaled="1"/>
            </a:gra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8" name="Line 11"/>
          <p:cNvSpPr>
            <a:spLocks noChangeShapeType="1"/>
          </p:cNvSpPr>
          <p:nvPr/>
        </p:nvSpPr>
        <p:spPr bwMode="auto">
          <a:xfrm>
            <a:off x="2438399" y="2438400"/>
            <a:ext cx="4129655" cy="8026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Text Box 12"/>
          <p:cNvSpPr txBox="1">
            <a:spLocks noChangeArrowheads="1"/>
          </p:cNvSpPr>
          <p:nvPr/>
        </p:nvSpPr>
        <p:spPr bwMode="auto">
          <a:xfrm>
            <a:off x="2543130" y="1853625"/>
            <a:ext cx="4129657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endParaRPr lang="vi-VN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 Box 13"/>
          <p:cNvSpPr txBox="1">
            <a:spLocks noChangeArrowheads="1"/>
          </p:cNvSpPr>
          <p:nvPr/>
        </p:nvSpPr>
        <p:spPr bwMode="gray">
          <a:xfrm>
            <a:off x="2008188" y="1828800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2" name="Text Box 15"/>
          <p:cNvSpPr txBox="1">
            <a:spLocks noChangeArrowheads="1"/>
          </p:cNvSpPr>
          <p:nvPr/>
        </p:nvSpPr>
        <p:spPr bwMode="auto">
          <a:xfrm>
            <a:off x="2508250" y="2921000"/>
            <a:ext cx="3130550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 Box 16"/>
          <p:cNvSpPr txBox="1">
            <a:spLocks noChangeArrowheads="1"/>
          </p:cNvSpPr>
          <p:nvPr/>
        </p:nvSpPr>
        <p:spPr bwMode="gray">
          <a:xfrm>
            <a:off x="1966913" y="2933700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91" name="Text Box 31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335338"/>
              </a:solidFill>
              <a:effectLst/>
              <a:uLnTx/>
              <a:uFillTx/>
            </a:endParaRPr>
          </a:p>
        </p:txBody>
      </p:sp>
      <p:pic>
        <p:nvPicPr>
          <p:cNvPr id="92" name="Picture 8" descr="1.png"/>
          <p:cNvPicPr>
            <a:picLocks noChangeAspect="1"/>
          </p:cNvPicPr>
          <p:nvPr/>
        </p:nvPicPr>
        <p:blipFill>
          <a:blip r:embed="rId4" cstate="print"/>
          <a:srcRect l="20313" t="43651" r="32813" b="41068"/>
          <a:stretch>
            <a:fillRect/>
          </a:stretch>
        </p:blipFill>
        <p:spPr bwMode="auto">
          <a:xfrm>
            <a:off x="0" y="609600"/>
            <a:ext cx="2286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" name="Rectangle 3"/>
          <p:cNvSpPr>
            <a:spLocks noChangeArrowheads="1"/>
          </p:cNvSpPr>
          <p:nvPr/>
        </p:nvSpPr>
        <p:spPr bwMode="auto">
          <a:xfrm>
            <a:off x="2743200" y="533400"/>
            <a:ext cx="3581400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0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NỘI DUNG </a:t>
            </a:r>
          </a:p>
        </p:txBody>
      </p:sp>
      <p:pic>
        <p:nvPicPr>
          <p:cNvPr id="94" name="Picture 8" descr="1.png"/>
          <p:cNvPicPr>
            <a:picLocks noChangeAspect="1"/>
          </p:cNvPicPr>
          <p:nvPr/>
        </p:nvPicPr>
        <p:blipFill>
          <a:blip r:embed="rId4" cstate="print"/>
          <a:srcRect l="20313" t="43651" r="32813" b="41068"/>
          <a:stretch>
            <a:fillRect/>
          </a:stretch>
        </p:blipFill>
        <p:spPr bwMode="auto">
          <a:xfrm>
            <a:off x="6858000" y="609600"/>
            <a:ext cx="2286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" name="Group 7">
            <a:extLst>
              <a:ext uri="{FF2B5EF4-FFF2-40B4-BE49-F238E27FC236}">
                <a16:creationId xmlns:a16="http://schemas.microsoft.com/office/drawing/2014/main" id="{B3DBC52C-D7DE-4975-AA9D-04093EC4A78B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4038600"/>
            <a:ext cx="762000" cy="665163"/>
            <a:chOff x="3174" y="2656"/>
            <a:chExt cx="1549" cy="13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35" name="AutoShape 8">
              <a:extLst>
                <a:ext uri="{FF2B5EF4-FFF2-40B4-BE49-F238E27FC236}">
                  <a16:creationId xmlns:a16="http://schemas.microsoft.com/office/drawing/2014/main" id="{535F1A7B-17FA-47EA-A723-293ABF0076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AutoShape 9">
              <a:extLst>
                <a:ext uri="{FF2B5EF4-FFF2-40B4-BE49-F238E27FC236}">
                  <a16:creationId xmlns:a16="http://schemas.microsoft.com/office/drawing/2014/main" id="{D15BEFA2-C5DC-45A5-9CE7-B1D12DCED97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" name="AutoShape 10">
              <a:extLst>
                <a:ext uri="{FF2B5EF4-FFF2-40B4-BE49-F238E27FC236}">
                  <a16:creationId xmlns:a16="http://schemas.microsoft.com/office/drawing/2014/main" id="{5D262782-54DF-4051-892F-5D6B025B3E6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solidFill>
              <a:srgbClr val="92D050"/>
            </a:solidFill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0" name="Text Box 15">
            <a:extLst>
              <a:ext uri="{FF2B5EF4-FFF2-40B4-BE49-F238E27FC236}">
                <a16:creationId xmlns:a16="http://schemas.microsoft.com/office/drawing/2014/main" id="{9F73CCFD-59A4-4F67-A8D7-F2B83C61A2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091" y="4043363"/>
            <a:ext cx="3130550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Điều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chế</a:t>
            </a:r>
            <a:endParaRPr lang="en-US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 Box 16">
            <a:extLst>
              <a:ext uri="{FF2B5EF4-FFF2-40B4-BE49-F238E27FC236}">
                <a16:creationId xmlns:a16="http://schemas.microsoft.com/office/drawing/2014/main" id="{20FC02C9-D074-4B50-9BB8-0386119A12B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954754" y="4056063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grpSp>
        <p:nvGrpSpPr>
          <p:cNvPr id="47" name="Group 7">
            <a:extLst>
              <a:ext uri="{FF2B5EF4-FFF2-40B4-BE49-F238E27FC236}">
                <a16:creationId xmlns:a16="http://schemas.microsoft.com/office/drawing/2014/main" id="{460854DE-AC73-446A-A3E9-61D3036B91F1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5085388"/>
            <a:ext cx="762000" cy="665163"/>
            <a:chOff x="3174" y="2656"/>
            <a:chExt cx="1549" cy="135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8" name="AutoShape 8">
              <a:extLst>
                <a:ext uri="{FF2B5EF4-FFF2-40B4-BE49-F238E27FC236}">
                  <a16:creationId xmlns:a16="http://schemas.microsoft.com/office/drawing/2014/main" id="{F704DA27-0B9C-45BD-B4F1-6B37ABFA9A4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AutoShape 9">
              <a:extLst>
                <a:ext uri="{FF2B5EF4-FFF2-40B4-BE49-F238E27FC236}">
                  <a16:creationId xmlns:a16="http://schemas.microsoft.com/office/drawing/2014/main" id="{7F34CB52-51F2-41F5-A111-BCE7661177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pFill/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AutoShape 10">
              <a:extLst>
                <a:ext uri="{FF2B5EF4-FFF2-40B4-BE49-F238E27FC236}">
                  <a16:creationId xmlns:a16="http://schemas.microsoft.com/office/drawing/2014/main" id="{B3D5757F-CD4F-46F6-A367-329E04988E1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64" y="2737"/>
              <a:ext cx="1349" cy="1167"/>
            </a:xfrm>
            <a:prstGeom prst="hexagon">
              <a:avLst>
                <a:gd name="adj" fmla="val 28896"/>
                <a:gd name="vf" fmla="val 115470"/>
              </a:avLst>
            </a:prstGeom>
            <a:grpFill/>
            <a:ln w="9525">
              <a:solidFill>
                <a:sysClr val="windowText" lastClr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335338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2" name="Text Box 15">
            <a:extLst>
              <a:ext uri="{FF2B5EF4-FFF2-40B4-BE49-F238E27FC236}">
                <a16:creationId xmlns:a16="http://schemas.microsoft.com/office/drawing/2014/main" id="{9E4B9333-9608-4464-B129-57EF0DFA50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6091" y="5090151"/>
            <a:ext cx="3130550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 Box 16">
            <a:extLst>
              <a:ext uri="{FF2B5EF4-FFF2-40B4-BE49-F238E27FC236}">
                <a16:creationId xmlns:a16="http://schemas.microsoft.com/office/drawing/2014/main" id="{67E0F8B4-B5F6-4BE9-9FF8-1AA397206AC3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1954754" y="5102851"/>
            <a:ext cx="388937" cy="584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3200" b="1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56" name="Picture 27" descr="Hoja Carta2">
            <a:extLst>
              <a:ext uri="{FF2B5EF4-FFF2-40B4-BE49-F238E27FC236}">
                <a16:creationId xmlns:a16="http://schemas.microsoft.com/office/drawing/2014/main" id="{283C1473-0A87-49D9-9DDA-4DB060199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Slide Number Placeholder 26">
            <a:extLst>
              <a:ext uri="{FF2B5EF4-FFF2-40B4-BE49-F238E27FC236}">
                <a16:creationId xmlns:a16="http://schemas.microsoft.com/office/drawing/2014/main" id="{9FCCF7AD-4732-4B70-80ED-D80D419DD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3</a:t>
            </a:fld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/22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29CDCE3-0F29-4EBD-8D2B-45A29F22E1BD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Date Placeholder 27">
            <a:extLst>
              <a:ext uri="{FF2B5EF4-FFF2-40B4-BE49-F238E27FC236}">
                <a16:creationId xmlns:a16="http://schemas.microsoft.com/office/drawing/2014/main" id="{D6BFF583-0A48-41D0-85D8-0281EAFC28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44" name="Line 11">
            <a:extLst>
              <a:ext uri="{FF2B5EF4-FFF2-40B4-BE49-F238E27FC236}">
                <a16:creationId xmlns:a16="http://schemas.microsoft.com/office/drawing/2014/main" id="{1E22E3C9-81D5-44E1-9491-8109F2E79B3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399" y="3567712"/>
            <a:ext cx="4129655" cy="8026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5" name="Line 11">
            <a:extLst>
              <a:ext uri="{FF2B5EF4-FFF2-40B4-BE49-F238E27FC236}">
                <a16:creationId xmlns:a16="http://schemas.microsoft.com/office/drawing/2014/main" id="{4E1C0398-197F-4CDF-BDB5-69B179F48B5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399" y="4656349"/>
            <a:ext cx="4129655" cy="8026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Line 11">
            <a:extLst>
              <a:ext uri="{FF2B5EF4-FFF2-40B4-BE49-F238E27FC236}">
                <a16:creationId xmlns:a16="http://schemas.microsoft.com/office/drawing/2014/main" id="{784DECAF-23A5-4BBE-84CA-D31B9B50B4C5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399" y="5706974"/>
            <a:ext cx="4129655" cy="8026"/>
          </a:xfrm>
          <a:prstGeom prst="line">
            <a:avLst/>
          </a:prstGeom>
          <a:noFill/>
          <a:ln w="25400">
            <a:solidFill>
              <a:srgbClr val="04617B"/>
            </a:solidFill>
            <a:prstDash val="sysDot"/>
            <a:round/>
            <a:headEnd/>
            <a:tailEnd type="oval" w="med" len="med"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advClick="0">
    <p:pull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381000" y="1468396"/>
            <a:ext cx="8458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it-IT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khi học xong bài này, học sinh có khả năng:</a:t>
            </a:r>
          </a:p>
          <a:p>
            <a:pPr eaLnBrk="0" hangingPunct="0"/>
            <a:r>
              <a:rPr lang="vi-V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Hiểu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đặc điểm cấu tạo, đồng phân, tính chất v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ậ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 lý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tính chất hóa học của anka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ien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endParaRPr lang="en-US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Viết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đ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ư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ợc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 phương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điều chế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anka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ien.</a:t>
            </a:r>
          </a:p>
        </p:txBody>
      </p:sp>
      <p:grpSp>
        <p:nvGrpSpPr>
          <p:cNvPr id="15" name="Group 4"/>
          <p:cNvGrpSpPr>
            <a:grpSpLocks/>
          </p:cNvGrpSpPr>
          <p:nvPr/>
        </p:nvGrpSpPr>
        <p:grpSpPr bwMode="auto">
          <a:xfrm>
            <a:off x="685800" y="304800"/>
            <a:ext cx="7772400" cy="6172200"/>
            <a:chOff x="990600" y="1143000"/>
            <a:chExt cx="7772400" cy="6172200"/>
          </a:xfrm>
        </p:grpSpPr>
        <p:sp>
          <p:nvSpPr>
            <p:cNvPr id="17" name="Rounded Rectangle 16"/>
            <p:cNvSpPr/>
            <p:nvPr/>
          </p:nvSpPr>
          <p:spPr>
            <a:xfrm>
              <a:off x="990600" y="57150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524000" y="61722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3721100" y="1143000"/>
              <a:ext cx="2159000" cy="7620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2057400" y="67056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8153400" y="57150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7620000" y="62484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7086600" y="67564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4" name="Rectangle 4"/>
          <p:cNvSpPr>
            <a:spLocks noChangeArrowheads="1"/>
          </p:cNvSpPr>
          <p:nvPr/>
        </p:nvSpPr>
        <p:spPr bwMode="auto">
          <a:xfrm>
            <a:off x="3373438" y="381000"/>
            <a:ext cx="2265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3200" b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MỤC TIÊU</a:t>
            </a:r>
            <a:endParaRPr lang="en-US" sz="3200" b="1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Picture 46" descr="http://www.set-edu.com/web%20/images/english/target-marke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9000" y="4876800"/>
            <a:ext cx="1652588" cy="142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7" descr="Hoja Carta2">
            <a:extLst>
              <a:ext uri="{FF2B5EF4-FFF2-40B4-BE49-F238E27FC236}">
                <a16:creationId xmlns:a16="http://schemas.microsoft.com/office/drawing/2014/main" id="{CBEF650F-20CC-4294-AEE8-25E0E631F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Slide Number Placeholder 26">
            <a:extLst>
              <a:ext uri="{FF2B5EF4-FFF2-40B4-BE49-F238E27FC236}">
                <a16:creationId xmlns:a16="http://schemas.microsoft.com/office/drawing/2014/main" id="{D28EFD37-81B7-41A7-9123-2A7206CE7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4</a:t>
            </a:fld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504970-0108-4A3B-8504-887F04B74680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Date Placeholder 27">
            <a:extLst>
              <a:ext uri="{FF2B5EF4-FFF2-40B4-BE49-F238E27FC236}">
                <a16:creationId xmlns:a16="http://schemas.microsoft.com/office/drawing/2014/main" id="{495CE2F8-3417-4ECF-8DC2-0457CCF3B6C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newsflash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04800" y="1400373"/>
            <a:ext cx="8610600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it-IT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khi học xong bài này, học sinh có khả năng:</a:t>
            </a:r>
          </a:p>
          <a:p>
            <a:pPr eaLnBrk="0" hangingPunct="0">
              <a:lnSpc>
                <a:spcPct val="150000"/>
              </a:lnSpc>
            </a:pPr>
            <a:r>
              <a:rPr lang="vi-VN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Kỹ năng:</a:t>
            </a:r>
            <a:endParaRPr lang="en-US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Phân biệt được anka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ien với các hi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rocacbon đã học.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Viết được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phương trình hóa học minh họa tính chất của anka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vi-VN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ien. </a:t>
            </a:r>
            <a:endParaRPr lang="en-US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Group 4"/>
          <p:cNvGrpSpPr>
            <a:grpSpLocks/>
          </p:cNvGrpSpPr>
          <p:nvPr/>
        </p:nvGrpSpPr>
        <p:grpSpPr bwMode="auto">
          <a:xfrm>
            <a:off x="685800" y="304800"/>
            <a:ext cx="7772400" cy="6324600"/>
            <a:chOff x="990600" y="1143000"/>
            <a:chExt cx="7772400" cy="6324600"/>
          </a:xfrm>
        </p:grpSpPr>
        <p:sp>
          <p:nvSpPr>
            <p:cNvPr id="21" name="Rounded Rectangle 20"/>
            <p:cNvSpPr/>
            <p:nvPr/>
          </p:nvSpPr>
          <p:spPr>
            <a:xfrm>
              <a:off x="990600" y="58674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524000" y="63246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721100" y="1143000"/>
              <a:ext cx="2159000" cy="7620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057400" y="68580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8153400" y="58674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7620000" y="64008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086600" y="69088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3373438" y="381000"/>
            <a:ext cx="2265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3200" b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MỤC TIÊU</a:t>
            </a:r>
            <a:endParaRPr lang="en-US" sz="3200" b="1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Picture 46" descr="http://www.set-edu.com/web%20/images/english/target-marke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29012" y="4876800"/>
            <a:ext cx="1652588" cy="142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7" descr="Hoja Carta2">
            <a:extLst>
              <a:ext uri="{FF2B5EF4-FFF2-40B4-BE49-F238E27FC236}">
                <a16:creationId xmlns:a16="http://schemas.microsoft.com/office/drawing/2014/main" id="{DE895EFC-B7D1-41C1-BB31-4739F8031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Slide Number Placeholder 26">
            <a:extLst>
              <a:ext uri="{FF2B5EF4-FFF2-40B4-BE49-F238E27FC236}">
                <a16:creationId xmlns:a16="http://schemas.microsoft.com/office/drawing/2014/main" id="{F92256AA-7449-4B18-BBD3-407C5D1F2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5</a:t>
            </a:fld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FF95911-17F6-4044-91FA-4E2D925B3488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Date Placeholder 27">
            <a:extLst>
              <a:ext uri="{FF2B5EF4-FFF2-40B4-BE49-F238E27FC236}">
                <a16:creationId xmlns:a16="http://schemas.microsoft.com/office/drawing/2014/main" id="{E0A38990-EBB0-4E22-8811-D74587DD6C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1219200" y="204788"/>
            <a:ext cx="6629400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vi-VN" sz="30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CHƯƠNG TRÌNH KHỞI ĐỘNG</a:t>
            </a:r>
            <a:endParaRPr lang="en-US" sz="3000" b="1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304800" y="1371600"/>
            <a:ext cx="86106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it-IT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Sau khi học xong bài này, người học có khả năng:</a:t>
            </a:r>
          </a:p>
          <a:p>
            <a:pPr eaLnBrk="0" hangingPunct="0">
              <a:lnSpc>
                <a:spcPct val="150000"/>
              </a:lnSpc>
            </a:pPr>
            <a:r>
              <a:rPr lang="vi-VN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Thái độ:</a:t>
            </a:r>
            <a:endParaRPr lang="en-US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en-US" sz="1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ü"/>
            </a:pP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Yêu thích môn </a:t>
            </a:r>
            <a:r>
              <a:rPr lang="en-US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hóa </a:t>
            </a:r>
            <a:r>
              <a:rPr lang="vi-VN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 với mong muốn khám phá những kiến thức mới.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85800" y="304800"/>
            <a:ext cx="7772400" cy="5867400"/>
            <a:chOff x="990600" y="1143000"/>
            <a:chExt cx="7772400" cy="5867400"/>
          </a:xfrm>
        </p:grpSpPr>
        <p:sp>
          <p:nvSpPr>
            <p:cNvPr id="21" name="Rounded Rectangle 20"/>
            <p:cNvSpPr/>
            <p:nvPr/>
          </p:nvSpPr>
          <p:spPr>
            <a:xfrm>
              <a:off x="990600" y="54102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524000" y="58674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3721100" y="1143000"/>
              <a:ext cx="2159000" cy="76200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2057400" y="64008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8153400" y="5410200"/>
              <a:ext cx="609600" cy="558800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7620000" y="5943600"/>
              <a:ext cx="609600" cy="558800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086600" y="6451600"/>
              <a:ext cx="609600" cy="558800"/>
            </a:xfrm>
            <a:prstGeom prst="roundRect">
              <a:avLst/>
            </a:prstGeom>
            <a:solidFill>
              <a:srgbClr val="FFCC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3373438" y="381000"/>
            <a:ext cx="2265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it-IT" sz="3200" b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MỤC TIÊU</a:t>
            </a:r>
            <a:endParaRPr lang="en-US" sz="3200" b="1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Picture 46" descr="http://www.set-edu.com/web%20/images/english/target-marke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05212" y="4648200"/>
            <a:ext cx="1652588" cy="142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7" descr="Hoja Carta2">
            <a:extLst>
              <a:ext uri="{FF2B5EF4-FFF2-40B4-BE49-F238E27FC236}">
                <a16:creationId xmlns:a16="http://schemas.microsoft.com/office/drawing/2014/main" id="{FF76120F-6C6D-404D-B7A2-D7A75CF13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Slide Number Placeholder 26">
            <a:extLst>
              <a:ext uri="{FF2B5EF4-FFF2-40B4-BE49-F238E27FC236}">
                <a16:creationId xmlns:a16="http://schemas.microsoft.com/office/drawing/2014/main" id="{05A8C8AC-50EF-4079-9F9F-E1BB85786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00801"/>
            <a:ext cx="1371600" cy="381000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6</a:t>
            </a:fld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/22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C376EE7-C939-4529-8109-E571A74CDBE3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Date Placeholder 27">
            <a:extLst>
              <a:ext uri="{FF2B5EF4-FFF2-40B4-BE49-F238E27FC236}">
                <a16:creationId xmlns:a16="http://schemas.microsoft.com/office/drawing/2014/main" id="{0F1B5F28-1EC4-4628-9E4F-4CCC1FA2B8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143000"/>
            <a:ext cx="8305800" cy="2677656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1.1. Định nghĩa</a:t>
            </a:r>
            <a:r>
              <a:rPr lang="pt-B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Ankađien là những hiđrocacbon mạch hở có 2 liên kết đôi C=C trong phân tử. </a:t>
            </a:r>
          </a:p>
          <a:p>
            <a:endParaRPr lang="pt-B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Công thức chung:</a:t>
            </a:r>
            <a:r>
              <a:rPr lang="pt-B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t-BR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pt-BR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pt-BR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sz="2800" b="1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2n-2  </a:t>
            </a:r>
            <a:r>
              <a:rPr lang="pt-BR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(n </a:t>
            </a:r>
            <a:r>
              <a:rPr lang="en-US" sz="2800" b="1" i="1" dirty="0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</a:t>
            </a:r>
            <a:r>
              <a:rPr lang="pt-BR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3, nguyên)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28700" y="3733800"/>
            <a:ext cx="7239000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Thí dụ. 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buta-1,3-đien (butađien)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Công thức phân tử: C</a:t>
            </a:r>
            <a:r>
              <a:rPr lang="pt-BR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pt-BR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Công thức cấu tạo:  CH</a:t>
            </a:r>
            <a:r>
              <a:rPr lang="pt-BR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=CH-CH=CH</a:t>
            </a:r>
            <a:r>
              <a:rPr lang="pt-BR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vi-VN" sz="2800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5" name="Picture 27" descr="Hoja Carta2">
            <a:extLst>
              <a:ext uri="{FF2B5EF4-FFF2-40B4-BE49-F238E27FC236}">
                <a16:creationId xmlns:a16="http://schemas.microsoft.com/office/drawing/2014/main" id="{BE59DA6B-F532-4D4E-97B6-A11819D5B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" name="Slide Number Placeholder 26">
            <a:extLst>
              <a:ext uri="{FF2B5EF4-FFF2-40B4-BE49-F238E27FC236}">
                <a16:creationId xmlns:a16="http://schemas.microsoft.com/office/drawing/2014/main" id="{15E61FEC-8A8B-43CE-935C-C0232265C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pPr/>
              <a:t>7</a:t>
            </a:fld>
            <a:r>
              <a:rPr lang="en-US" sz="1600" b="1" dirty="0">
                <a:solidFill>
                  <a:srgbClr val="002060"/>
                </a:solidFill>
                <a:latin typeface="+mj-lt"/>
                <a:cs typeface="Arial" panose="020B0604020202020204" pitchFamily="34" charset="0"/>
              </a:rPr>
              <a:t>/22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9E80576-BD6C-4B3E-96D7-FF2525DC2940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Date Placeholder 27">
            <a:extLst>
              <a:ext uri="{FF2B5EF4-FFF2-40B4-BE49-F238E27FC236}">
                <a16:creationId xmlns:a16="http://schemas.microsoft.com/office/drawing/2014/main" id="{A66578B7-5E85-47A9-B0C2-5EEE78472E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</p:cSld>
  <p:clrMapOvr>
    <a:masterClrMapping/>
  </p:clrMapOvr>
  <p:transition advClick="0"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phân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143000"/>
            <a:ext cx="8839200" cy="4832092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1.2. Phân loại: </a:t>
            </a:r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Dựa vào vị trí tương đối của 2 liên kết đôi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pt-BR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 liên kết đôi gần nhau</a:t>
            </a: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Thí dụ.</a:t>
            </a:r>
            <a:r>
              <a:rPr lang="pt-BR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Anlen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CH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=C=CH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ankađien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Thí dụ.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Buta-1,3-đien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đivinyl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CH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=CH-CH=CH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v"/>
            </a:pP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Hai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liên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đôi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xa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pt-B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Thí dụ.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Penta-1,4-đien: CH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=CH-CH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-CH=CH</a:t>
            </a:r>
            <a:r>
              <a:rPr lang="en-US" sz="28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8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</p:spTree>
    <p:extLst>
      <p:ext uri="{BB962C8B-B14F-4D97-AF65-F5344CB8AC3E}">
        <p14:creationId xmlns:p14="http://schemas.microsoft.com/office/powerpoint/2010/main" val="3006009558"/>
      </p:ext>
    </p:extLst>
  </p:cSld>
  <p:clrMapOvr>
    <a:masterClrMapping/>
  </p:clrMapOvr>
  <p:transition advClick="0"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>
            <a:off x="609600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2" descr="top bar swoosh revised"/>
          <p:cNvPicPr>
            <a:picLocks noChangeAspect="1" noChangeArrowheads="1"/>
          </p:cNvPicPr>
          <p:nvPr/>
        </p:nvPicPr>
        <p:blipFill>
          <a:blip r:embed="rId3" cstate="print"/>
          <a:srcRect l="8847" t="16000"/>
          <a:stretch>
            <a:fillRect/>
          </a:stretch>
        </p:blipFill>
        <p:spPr bwMode="auto">
          <a:xfrm rot="10800000">
            <a:off x="2253182" y="0"/>
            <a:ext cx="628121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"/>
          <p:cNvSpPr txBox="1">
            <a:spLocks noChangeArrowheads="1"/>
          </p:cNvSpPr>
          <p:nvPr/>
        </p:nvSpPr>
        <p:spPr bwMode="auto">
          <a:xfrm>
            <a:off x="631208" y="304800"/>
            <a:ext cx="7889544" cy="584775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endParaRPr lang="en-US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Rounded Rectangle 30"/>
          <p:cNvSpPr/>
          <p:nvPr/>
        </p:nvSpPr>
        <p:spPr bwMode="auto">
          <a:xfrm>
            <a:off x="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32" name="Rounded Rectangle 31"/>
          <p:cNvSpPr/>
          <p:nvPr/>
        </p:nvSpPr>
        <p:spPr bwMode="auto">
          <a:xfrm>
            <a:off x="8534400" y="0"/>
            <a:ext cx="609600" cy="558800"/>
          </a:xfrm>
          <a:prstGeom prst="roundRect">
            <a:avLst/>
          </a:prstGeom>
          <a:solidFill>
            <a:srgbClr val="FFC000"/>
          </a:solidFill>
          <a:ln w="952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Perpetua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0" y="1371600"/>
            <a:ext cx="8839200" cy="523220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hidro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halogen,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hidro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halogenua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… ):</a:t>
            </a:r>
          </a:p>
        </p:txBody>
      </p:sp>
      <p:sp>
        <p:nvSpPr>
          <p:cNvPr id="3" name="Line 1">
            <a:extLst>
              <a:ext uri="{FF2B5EF4-FFF2-40B4-BE49-F238E27FC236}">
                <a16:creationId xmlns:a16="http://schemas.microsoft.com/office/drawing/2014/main" id="{BFE336CD-91B8-4B17-8ADB-685A453ABF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0400" y="696913"/>
            <a:ext cx="0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4" name="Picture 27" descr="Hoja Carta2">
            <a:extLst>
              <a:ext uri="{FF2B5EF4-FFF2-40B4-BE49-F238E27FC236}">
                <a16:creationId xmlns:a16="http://schemas.microsoft.com/office/drawing/2014/main" id="{2A383643-26D8-411B-B806-F1AEA949FF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 t="51007"/>
          <a:stretch>
            <a:fillRect/>
          </a:stretch>
        </p:blipFill>
        <p:spPr bwMode="auto">
          <a:xfrm>
            <a:off x="0" y="632460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Slide Number Placeholder 26">
            <a:extLst>
              <a:ext uri="{FF2B5EF4-FFF2-40B4-BE49-F238E27FC236}">
                <a16:creationId xmlns:a16="http://schemas.microsoft.com/office/drawing/2014/main" id="{5F94A5E1-4EBC-4C50-A170-CB7BFEC99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72400" y="6416675"/>
            <a:ext cx="1371600" cy="365125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</a:rPr>
              <a:t>Slide </a:t>
            </a:r>
            <a:fld id="{3DF49994-E2F1-49D2-9560-9452244A1B97}" type="slidenum">
              <a:rPr lang="en-US" sz="1600" b="1" smtClean="0">
                <a:solidFill>
                  <a:srgbClr val="002060"/>
                </a:solidFill>
              </a:rPr>
              <a:pPr/>
              <a:t>9</a:t>
            </a:fld>
            <a:r>
              <a:rPr lang="en-US" sz="1600" b="1" dirty="0">
                <a:solidFill>
                  <a:srgbClr val="002060"/>
                </a:solidFill>
              </a:rPr>
              <a:t>/22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6B1FAFD-511E-4F7E-AA2B-0BA69465A329}"/>
              </a:ext>
            </a:extLst>
          </p:cNvPr>
          <p:cNvSpPr/>
          <p:nvPr/>
        </p:nvSpPr>
        <p:spPr>
          <a:xfrm>
            <a:off x="2878318" y="6488668"/>
            <a:ext cx="36535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CĐ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b="1" dirty="0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1909E5"/>
                </a:solidFill>
                <a:latin typeface="Times New Roman" pitchFamily="18" charset="0"/>
                <a:cs typeface="Times New Roman" pitchFamily="18" charset="0"/>
              </a:rPr>
              <a:t>Tp.HCM</a:t>
            </a:r>
            <a:endParaRPr lang="en-US" b="1" dirty="0">
              <a:solidFill>
                <a:srgbClr val="1909E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Date Placeholder 27">
            <a:extLst>
              <a:ext uri="{FF2B5EF4-FFF2-40B4-BE49-F238E27FC236}">
                <a16:creationId xmlns:a16="http://schemas.microsoft.com/office/drawing/2014/main" id="{38090338-B04F-49EC-ADA5-0B96880F3C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0037" y="6296186"/>
            <a:ext cx="1179163" cy="424709"/>
          </a:xfrm>
        </p:spPr>
        <p:txBody>
          <a:bodyPr/>
          <a:lstStyle/>
          <a:p>
            <a:r>
              <a:rPr lang="en-U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06/09/2017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D1E7B9-A792-45B3-BC87-7E7EEEDA515F}"/>
              </a:ext>
            </a:extLst>
          </p:cNvPr>
          <p:cNvSpPr/>
          <p:nvPr/>
        </p:nvSpPr>
        <p:spPr>
          <a:xfrm>
            <a:off x="187807" y="2514600"/>
            <a:ext cx="27077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2.1.1.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hidro</a:t>
            </a:r>
            <a:endParaRPr 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14E0E1-82A8-4064-80D1-ED821DE3B837}"/>
              </a:ext>
            </a:extLst>
          </p:cNvPr>
          <p:cNvSpPr/>
          <p:nvPr/>
        </p:nvSpPr>
        <p:spPr>
          <a:xfrm>
            <a:off x="-762001" y="3515380"/>
            <a:ext cx="102870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indent="457200" algn="just">
              <a:spcBef>
                <a:spcPts val="600"/>
              </a:spcBef>
              <a:spcAft>
                <a:spcPts val="0"/>
              </a:spcAft>
            </a:pP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CH</a:t>
            </a:r>
            <a:r>
              <a:rPr lang="en-US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=CH-CH=CH</a:t>
            </a:r>
            <a:r>
              <a:rPr lang="en-US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+ 2H</a:t>
            </a:r>
            <a:r>
              <a:rPr lang="en-US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    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CH</a:t>
            </a:r>
            <a:r>
              <a:rPr lang="en-US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 CH</a:t>
            </a:r>
            <a:r>
              <a:rPr lang="en-US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-CH</a:t>
            </a:r>
            <a:r>
              <a:rPr lang="en-US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3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-CH</a:t>
            </a:r>
            <a:r>
              <a:rPr lang="en-US" sz="3200" baseline="-25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52DFD31-FEE2-439D-BF82-39EE846F6763}"/>
              </a:ext>
            </a:extLst>
          </p:cNvPr>
          <p:cNvSpPr/>
          <p:nvPr/>
        </p:nvSpPr>
        <p:spPr>
          <a:xfrm>
            <a:off x="4670461" y="3356630"/>
            <a:ext cx="6142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</a:t>
            </a:r>
            <a:r>
              <a:rPr lang="en-US" baseline="300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o</a:t>
            </a:r>
            <a:r>
              <a:rPr lang="en-U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,Ni</a:t>
            </a:r>
            <a:endParaRPr lang="en-US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247911"/>
      </p:ext>
    </p:extLst>
  </p:cSld>
  <p:clrMapOvr>
    <a:masterClrMapping/>
  </p:clrMapOvr>
  <p:transition advClick="0">
    <p:zo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11731</TotalTime>
  <Words>1169</Words>
  <Application>Microsoft Office PowerPoint</Application>
  <PresentationFormat>On-screen Show (4:3)</PresentationFormat>
  <Paragraphs>219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宋体</vt:lpstr>
      <vt:lpstr>Arial</vt:lpstr>
      <vt:lpstr>Calibri</vt:lpstr>
      <vt:lpstr>Perpetua</vt:lpstr>
      <vt:lpstr>Symbol</vt:lpstr>
      <vt:lpstr>Times New Roman</vt:lpstr>
      <vt:lpstr>Wingdings</vt:lpstr>
      <vt:lpstr>Office Theme</vt:lpstr>
      <vt:lpstr>Default Design</vt:lpstr>
      <vt:lpstr>2_Office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Amway VN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le Van Binh</cp:lastModifiedBy>
  <cp:revision>187</cp:revision>
  <dcterms:created xsi:type="dcterms:W3CDTF">2011-10-11T04:02:09Z</dcterms:created>
  <dcterms:modified xsi:type="dcterms:W3CDTF">2018-03-14T14:10:25Z</dcterms:modified>
</cp:coreProperties>
</file>